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635" r:id="rId2"/>
    <p:sldId id="636" r:id="rId3"/>
    <p:sldId id="667" r:id="rId4"/>
    <p:sldId id="668" r:id="rId5"/>
    <p:sldId id="1754" r:id="rId6"/>
    <p:sldId id="328" r:id="rId7"/>
    <p:sldId id="1764" r:id="rId8"/>
    <p:sldId id="1755" r:id="rId9"/>
    <p:sldId id="1756" r:id="rId10"/>
    <p:sldId id="1757" r:id="rId11"/>
    <p:sldId id="1758" r:id="rId12"/>
    <p:sldId id="348" r:id="rId13"/>
    <p:sldId id="646" r:id="rId14"/>
    <p:sldId id="309" r:id="rId15"/>
    <p:sldId id="310" r:id="rId16"/>
    <p:sldId id="311" r:id="rId17"/>
    <p:sldId id="312" r:id="rId18"/>
    <p:sldId id="1768" r:id="rId19"/>
    <p:sldId id="1766" r:id="rId20"/>
    <p:sldId id="1761" r:id="rId21"/>
    <p:sldId id="3616" r:id="rId22"/>
    <p:sldId id="1762" r:id="rId23"/>
    <p:sldId id="1748" r:id="rId24"/>
    <p:sldId id="1751" r:id="rId25"/>
    <p:sldId id="1765" r:id="rId26"/>
    <p:sldId id="1760" r:id="rId27"/>
    <p:sldId id="1763" r:id="rId28"/>
    <p:sldId id="384" r:id="rId29"/>
    <p:sldId id="644" r:id="rId30"/>
    <p:sldId id="655" r:id="rId31"/>
    <p:sldId id="279" r:id="rId32"/>
    <p:sldId id="273" r:id="rId33"/>
    <p:sldId id="1770" r:id="rId34"/>
    <p:sldId id="1144" r:id="rId35"/>
    <p:sldId id="34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0E1C3-339D-4909-9201-67D362453FF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3C7A4-E9A1-4CA4-AE1E-1871C078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b8c573d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ab8c573d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12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b8c573d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ab8c573d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94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b8c573d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ab8c573d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93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b8c573d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ab8c573d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73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4:notes"/>
          <p:cNvSpPr txBox="1"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9" name="Google Shape;5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b8c573d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ab8c573d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46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C2D1-2F18-9DBC-A0EE-4CA2E20D7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F5F3C-B18D-02CC-85B7-B155E46A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EA8E-00F8-1B4F-9ECD-75556A77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98AFF-821D-85A3-5505-4DEDDCB5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7AAD-571D-7C3C-0DA5-A59B66A0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2B3A-A176-4682-7E8D-6F4BB0BF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F7240-9054-FE3D-F8CD-F116B21AE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0412A-C735-1503-7A9C-BEE06497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58F06-4444-F3EE-9CB0-EB206B5E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1D562-4931-5C2F-E5D1-48CBC856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A1850-8BD5-BB5F-C73F-E2CFB6E31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167D1-2B7E-A97D-72CC-6BFEED210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824FB-4EC0-9A68-BA87-7775DC77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C5AF-9799-E176-FA25-01363131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47D62-F5A2-A240-1BA8-72C2CAD4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153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ADD6-6E67-C643-68B6-4A31628D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9C5F-EF08-7E9B-129E-5D6B60FEB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4ECD-A7EE-AC11-FFAE-D9500E79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6D33C-D72A-F823-59E0-AE3D0698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C7F80-DFC0-F560-8F19-21E1E5EE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6DD9-B5DD-C394-5B06-A9CF54AF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6C1BF-5B5A-C334-6FA0-CD8FC289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F019-FC4B-2770-EA7A-4A140C4A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CDC54-FB58-1630-E7F9-1554D9E0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BBD3-3E08-9880-76B4-CF868AA6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8CA8-126F-5FAE-4423-A165F6ED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B1F0-3932-3315-02F9-E4581EB3D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61068-F6FB-9A2B-3601-C3494362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F8C18-559C-6040-4BAA-39CC2E05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E4C59-5B28-F0C4-874E-BA45CC74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B9E93-4D3D-F169-573E-8A8EAE91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EB91-B180-6067-B8F6-D1FBA326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7CB8-A57A-ED15-4026-9BAF798F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3995-E15A-9404-46AB-BEC746A2A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6FB3E-A48C-43F1-1DBF-C767F5EEE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EBB3F-5E78-9811-2A62-ADC7EDF64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0B61E-90CB-B06D-BB34-3CB3D66C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0C908-798C-A693-8758-23A38F58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936B6-132A-D8E9-B364-0ADFB6E4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AC24-695D-8F5E-C96C-93D410BF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A3F3B-E6C5-5179-E964-B235D524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71461-57BF-7DD0-7874-F3A449BD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4FA70-7682-E89C-B46D-18529607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F43A6-A0B8-672F-487E-CD13A7A1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F7AD5-F3C6-3CDE-E25E-CCFDDC0E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525C-936C-C8D9-91DF-CE9A157F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BDF2-8808-3833-0A08-2F1CD1AC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7B69-CD77-E8F4-2FB6-DA5960C3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2E37F-7BFB-0B12-FE26-F7E465B27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BCC21-661C-713F-7782-CB701625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07F8-0226-48FA-A6FD-FD3F7926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B5FC2-597C-C26C-FFE0-B4AC8E2E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7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6659-23DD-1A9A-AAEB-EC316AE0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65CFF-7FF4-2104-2D85-39965D788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ED445-CF92-F356-23FC-FDB4499E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B0E38-EFFC-1090-5C92-D89DF4A4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BEF61-F80C-23CF-E5C3-9BDD8BFF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D67D0-6CF8-FE7B-DD33-B614D521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14676-1C07-5462-F023-2DACD694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87B4A-2269-09E4-2230-A45D3C2B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A5BD-769C-E16E-A7F9-1F3F2C0A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75E1-29AB-4771-94E0-E58BFFA5550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5188-D198-412C-F3AC-95B9B9795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B4C1A-ABFF-7DFF-C29B-62215C3FE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69745-C4B6-47E5-8C82-EB72ACC5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5df39824b5604c80be8dfc429be93cf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EA73C-2AB4-AAA1-1D50-B10E1C32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8"/>
            <a:ext cx="12192000" cy="683868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9790A5-90D3-F3E7-E73F-85342B934609}"/>
              </a:ext>
            </a:extLst>
          </p:cNvPr>
          <p:cNvSpPr txBox="1"/>
          <p:nvPr/>
        </p:nvSpPr>
        <p:spPr>
          <a:xfrm>
            <a:off x="365761" y="2306777"/>
            <a:ext cx="7548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Things to be incorporated in the Monsoon preparedness and Response Plan 2081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BE234-9B8B-B7A0-A225-96DE3D961F16}"/>
              </a:ext>
            </a:extLst>
          </p:cNvPr>
          <p:cNvSpPr txBox="1"/>
          <p:nvPr/>
        </p:nvSpPr>
        <p:spPr>
          <a:xfrm>
            <a:off x="2377440" y="51981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YAE5fPSY9qM 0"/>
              </a:rPr>
              <a:t>Er. Suraj Gautam</a:t>
            </a:r>
          </a:p>
          <a:p>
            <a:r>
              <a:rPr lang="en-US" dirty="0">
                <a:solidFill>
                  <a:schemeClr val="accent1"/>
                </a:solidFill>
                <a:latin typeface="YAE5fPSY9qM 0"/>
              </a:rPr>
              <a:t>General Secretary</a:t>
            </a:r>
          </a:p>
          <a:p>
            <a:r>
              <a:rPr lang="en-US" b="1" dirty="0">
                <a:solidFill>
                  <a:schemeClr val="accent1"/>
                </a:solidFill>
                <a:latin typeface="YAE5fPSY9qM 0"/>
              </a:rPr>
              <a:t>DPNet Nepal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5CC29-1C7F-354A-C78C-2983E95F9692}"/>
              </a:ext>
            </a:extLst>
          </p:cNvPr>
          <p:cNvSpPr txBox="1"/>
          <p:nvPr/>
        </p:nvSpPr>
        <p:spPr>
          <a:xfrm>
            <a:off x="8947760" y="6211696"/>
            <a:ext cx="11716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67" dirty="0">
                <a:solidFill>
                  <a:schemeClr val="bg1"/>
                </a:solidFill>
              </a:rPr>
              <a:t>12 May 2024</a:t>
            </a:r>
          </a:p>
        </p:txBody>
      </p:sp>
      <p:pic>
        <p:nvPicPr>
          <p:cNvPr id="4098" name="Picture 2" descr="DPNet">
            <a:extLst>
              <a:ext uri="{FF2B5EF4-FFF2-40B4-BE49-F238E27FC236}">
                <a16:creationId xmlns:a16="http://schemas.microsoft.com/office/drawing/2014/main" id="{0C29374C-5D7A-7DB0-98D8-D420C2B3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" y="5107930"/>
            <a:ext cx="1553845" cy="11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A900C9-34C0-58CC-A2A9-44B80459CFEA}"/>
              </a:ext>
            </a:extLst>
          </p:cNvPr>
          <p:cNvSpPr txBox="1"/>
          <p:nvPr/>
        </p:nvSpPr>
        <p:spPr>
          <a:xfrm>
            <a:off x="383686" y="504704"/>
            <a:ext cx="349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Post Monsoon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7B08F-24F8-AA0A-6132-8BC7F350BB04}"/>
              </a:ext>
            </a:extLst>
          </p:cNvPr>
          <p:cNvSpPr txBox="1"/>
          <p:nvPr/>
        </p:nvSpPr>
        <p:spPr>
          <a:xfrm>
            <a:off x="221226" y="1396070"/>
            <a:ext cx="41285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11 October 2021, Nepal’s Department of Hydrology and Meteorology declared that the southwest monsoon had officially exited the country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Post Monsoon, Extreme Events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And it was not just ordinary showers, the cloudbursts dumped more than 500mm of rain in Dadeldhura on 17-19 October. </a:t>
            </a:r>
            <a:r>
              <a:rPr lang="en-US" dirty="0" err="1"/>
              <a:t>Sunsari</a:t>
            </a:r>
            <a:r>
              <a:rPr lang="en-US" dirty="0"/>
              <a:t> got nearly 400mm in just 24 hours on 19-20 October.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4F99A-399C-61E1-7C2A-AD5EC965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49" y="190951"/>
            <a:ext cx="6556865" cy="323804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E78C56C-6710-454D-86FE-82FE4836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31" y="3429000"/>
            <a:ext cx="6340783" cy="34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1DBBBB-DEA3-300E-50E6-BDC5370C76BB}"/>
              </a:ext>
            </a:extLst>
          </p:cNvPr>
          <p:cNvSpPr txBox="1"/>
          <p:nvPr/>
        </p:nvSpPr>
        <p:spPr>
          <a:xfrm>
            <a:off x="7626049" y="6546619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82828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24-hour rainfall 18-19 October. Source: DHM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0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05BBF61-3864-477E-83F8-E551EB2D3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9"/>
          <a:stretch/>
        </p:blipFill>
        <p:spPr>
          <a:xfrm>
            <a:off x="426377" y="984688"/>
            <a:ext cx="11339245" cy="5873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88A73-B470-2506-F656-92F40035BE9D}"/>
              </a:ext>
            </a:extLst>
          </p:cNvPr>
          <p:cNvSpPr txBox="1"/>
          <p:nvPr/>
        </p:nvSpPr>
        <p:spPr>
          <a:xfrm>
            <a:off x="1546233" y="332243"/>
            <a:ext cx="7951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Stations with over 200 mm of accumulated rainfall in 2021 October </a:t>
            </a:r>
          </a:p>
        </p:txBody>
      </p:sp>
    </p:spTree>
    <p:extLst>
      <p:ext uri="{BB962C8B-B14F-4D97-AF65-F5344CB8AC3E}">
        <p14:creationId xmlns:p14="http://schemas.microsoft.com/office/powerpoint/2010/main" val="201299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501A-7DFF-41B8-A2B1-B7FAF6B2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C3DEA-337E-4382-815E-4A6DA7BD5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1816" r="1434"/>
          <a:stretch/>
        </p:blipFill>
        <p:spPr>
          <a:xfrm>
            <a:off x="0" y="1182743"/>
            <a:ext cx="12205301" cy="6458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9EF24-EA2B-4340-A74E-52E56AE807D8}"/>
              </a:ext>
            </a:extLst>
          </p:cNvPr>
          <p:cNvSpPr txBox="1"/>
          <p:nvPr/>
        </p:nvSpPr>
        <p:spPr>
          <a:xfrm>
            <a:off x="6473371" y="5943599"/>
            <a:ext cx="2191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</a:rPr>
              <a:t>25 Oct 25, 2020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BC270-4838-1196-14BD-1F744CBB6919}"/>
              </a:ext>
            </a:extLst>
          </p:cNvPr>
          <p:cNvSpPr txBox="1"/>
          <p:nvPr/>
        </p:nvSpPr>
        <p:spPr>
          <a:xfrm>
            <a:off x="383685" y="504704"/>
            <a:ext cx="833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Frontier Technology in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2765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DBC270-4838-1196-14BD-1F744CBB6919}"/>
              </a:ext>
            </a:extLst>
          </p:cNvPr>
          <p:cNvSpPr txBox="1"/>
          <p:nvPr/>
        </p:nvSpPr>
        <p:spPr>
          <a:xfrm>
            <a:off x="383685" y="504704"/>
            <a:ext cx="833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Frontier Technology in Visualization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C9398-8C25-B9CC-5B1F-12447098C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" t="2901" r="956"/>
          <a:stretch/>
        </p:blipFill>
        <p:spPr>
          <a:xfrm>
            <a:off x="0" y="1188719"/>
            <a:ext cx="12177295" cy="6429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B9E53-952F-587A-2266-8C7F57D6E2CF}"/>
              </a:ext>
            </a:extLst>
          </p:cNvPr>
          <p:cNvSpPr txBox="1"/>
          <p:nvPr/>
        </p:nvSpPr>
        <p:spPr>
          <a:xfrm>
            <a:off x="9550400" y="6202679"/>
            <a:ext cx="2191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</a:rPr>
              <a:t>18 June,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2F7F2-33C4-F736-68B5-2B58959D1039}"/>
              </a:ext>
            </a:extLst>
          </p:cNvPr>
          <p:cNvSpPr txBox="1"/>
          <p:nvPr/>
        </p:nvSpPr>
        <p:spPr>
          <a:xfrm>
            <a:off x="1089660" y="6328171"/>
            <a:ext cx="794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https://storymaps.arcgis.com/stories/5df39824b5604c80be8dfc429be93cfa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6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6FF6-5262-839F-FD39-416B6F5C9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8AEBC-E34F-9CD1-5AFE-F8B29E212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845" y="6319757"/>
            <a:ext cx="9144000" cy="538243"/>
          </a:xfrm>
        </p:spPr>
        <p:txBody>
          <a:bodyPr>
            <a:normAutofit/>
          </a:bodyPr>
          <a:lstStyle/>
          <a:p>
            <a:r>
              <a:rPr lang="en-US" dirty="0"/>
              <a:t>17 October,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CE07F-A119-E669-67DD-745522636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" y="18891"/>
            <a:ext cx="12171205" cy="6157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54B87E-B2DF-C7E0-0140-D33BE328F3A9}"/>
              </a:ext>
            </a:extLst>
          </p:cNvPr>
          <p:cNvSpPr txBox="1"/>
          <p:nvPr/>
        </p:nvSpPr>
        <p:spPr>
          <a:xfrm>
            <a:off x="3026228" y="206829"/>
            <a:ext cx="560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Flooding in Oct 2021- Review of RS Images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7C324DB-71BC-C461-4506-84307A7ED149}"/>
              </a:ext>
            </a:extLst>
          </p:cNvPr>
          <p:cNvSpPr>
            <a:spLocks noChangeAspect="1"/>
          </p:cNvSpPr>
          <p:nvPr/>
        </p:nvSpPr>
        <p:spPr>
          <a:xfrm>
            <a:off x="2631522" y="3592285"/>
            <a:ext cx="4312356" cy="2456463"/>
          </a:xfrm>
          <a:prstGeom prst="flowChartConnector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25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6FF6-5262-839F-FD39-416B6F5C9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8AEBC-E34F-9CD1-5AFE-F8B29E212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845" y="6187241"/>
            <a:ext cx="9144000" cy="538243"/>
          </a:xfrm>
        </p:spPr>
        <p:txBody>
          <a:bodyPr>
            <a:normAutofit/>
          </a:bodyPr>
          <a:lstStyle/>
          <a:p>
            <a:r>
              <a:rPr lang="en-US" dirty="0"/>
              <a:t>20 October,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5EC8A-1F74-B29C-7944-1597C8E25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0627" cy="533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816F9-4817-3F8C-7305-7E8EE937625F}"/>
              </a:ext>
            </a:extLst>
          </p:cNvPr>
          <p:cNvSpPr txBox="1"/>
          <p:nvPr/>
        </p:nvSpPr>
        <p:spPr>
          <a:xfrm>
            <a:off x="8399931" y="539129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1F23"/>
                </a:solidFill>
                <a:latin typeface="Inter"/>
              </a:rPr>
              <a:t>5016508_4452512_2021-10-20_1026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6777D-358F-BEEE-CD81-06032186AD40}"/>
              </a:ext>
            </a:extLst>
          </p:cNvPr>
          <p:cNvSpPr txBox="1"/>
          <p:nvPr/>
        </p:nvSpPr>
        <p:spPr>
          <a:xfrm>
            <a:off x="3026228" y="206829"/>
            <a:ext cx="560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Flooding in Oct 2021- Review of RS Images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23407F0-9299-A5C9-8394-AFCD52387F35}"/>
              </a:ext>
            </a:extLst>
          </p:cNvPr>
          <p:cNvSpPr>
            <a:spLocks noChangeAspect="1"/>
          </p:cNvSpPr>
          <p:nvPr/>
        </p:nvSpPr>
        <p:spPr>
          <a:xfrm>
            <a:off x="2664178" y="2743199"/>
            <a:ext cx="4312356" cy="2456463"/>
          </a:xfrm>
          <a:prstGeom prst="flowChartConnector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02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6FF6-5262-839F-FD39-416B6F5C9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8AEBC-E34F-9CD1-5AFE-F8B29E212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48297"/>
            <a:ext cx="9144000" cy="538243"/>
          </a:xfrm>
        </p:spPr>
        <p:txBody>
          <a:bodyPr>
            <a:normAutofit/>
          </a:bodyPr>
          <a:lstStyle/>
          <a:p>
            <a:r>
              <a:rPr lang="en-US" dirty="0"/>
              <a:t>21 October,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64826-83BB-77AB-1A91-5FD689BB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" y="0"/>
            <a:ext cx="12165121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F070B-235D-5253-E949-71AEB8E132FE}"/>
              </a:ext>
            </a:extLst>
          </p:cNvPr>
          <p:cNvSpPr txBox="1"/>
          <p:nvPr/>
        </p:nvSpPr>
        <p:spPr>
          <a:xfrm>
            <a:off x="3026228" y="206829"/>
            <a:ext cx="560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Flooding in Oct 2021- Review of RS Images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A4CE8EB-D1CD-9B99-73B3-6801A4541117}"/>
              </a:ext>
            </a:extLst>
          </p:cNvPr>
          <p:cNvSpPr>
            <a:spLocks noChangeAspect="1"/>
          </p:cNvSpPr>
          <p:nvPr/>
        </p:nvSpPr>
        <p:spPr>
          <a:xfrm>
            <a:off x="2664178" y="2743199"/>
            <a:ext cx="4312356" cy="2456463"/>
          </a:xfrm>
          <a:prstGeom prst="flowChartConnector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82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AA7-2410-C007-B924-79679CCA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240A-C1E6-DC05-6110-F193C287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ABD5CD-CAF3-9AC3-0A36-D527DB17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76933" cy="54737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8D2F478-3322-2C6C-D008-3F0E43DB1007}"/>
              </a:ext>
            </a:extLst>
          </p:cNvPr>
          <p:cNvSpPr txBox="1">
            <a:spLocks/>
          </p:cNvSpPr>
          <p:nvPr/>
        </p:nvSpPr>
        <p:spPr>
          <a:xfrm>
            <a:off x="1524000" y="5748297"/>
            <a:ext cx="9144000" cy="53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23 October,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28C50-B081-8C56-462E-602E8F864405}"/>
              </a:ext>
            </a:extLst>
          </p:cNvPr>
          <p:cNvSpPr txBox="1"/>
          <p:nvPr/>
        </p:nvSpPr>
        <p:spPr>
          <a:xfrm>
            <a:off x="3026228" y="206829"/>
            <a:ext cx="560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Flooding in Oct 2021- Review of RS Images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7CD1585-3835-5217-F7FA-ED2D91AABBCD}"/>
              </a:ext>
            </a:extLst>
          </p:cNvPr>
          <p:cNvSpPr>
            <a:spLocks noChangeAspect="1"/>
          </p:cNvSpPr>
          <p:nvPr/>
        </p:nvSpPr>
        <p:spPr>
          <a:xfrm>
            <a:off x="2664178" y="2743199"/>
            <a:ext cx="4312356" cy="2456463"/>
          </a:xfrm>
          <a:prstGeom prst="flowChartConnector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287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9B41-627F-7B6C-1203-90DCAB79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C6CD-0952-C93F-B2C3-9268AF4D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CEB50-DD1A-D1F3-D24D-472B75A74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124" y="944880"/>
            <a:ext cx="6864876" cy="538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3E0E1-355B-F6F3-E96E-B131B035C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8209"/>
            <a:ext cx="5496560" cy="2211326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4510953-E4F0-4D73-8240-09903C052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1" y="810132"/>
            <a:ext cx="4862102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01AC9-AEAD-5987-222E-507FF5A45337}"/>
              </a:ext>
            </a:extLst>
          </p:cNvPr>
          <p:cNvSpPr txBox="1"/>
          <p:nvPr/>
        </p:nvSpPr>
        <p:spPr>
          <a:xfrm>
            <a:off x="5618482" y="646461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Saturday’s incessant rainfall  (17 June 2023)/2 </a:t>
            </a:r>
            <a:r>
              <a:rPr lang="en-US" sz="1400" dirty="0" err="1"/>
              <a:t>Ashad</a:t>
            </a:r>
            <a:r>
              <a:rPr lang="en-US" sz="1400" dirty="0"/>
              <a:t> 2080 at 10:30 PM</a:t>
            </a:r>
          </a:p>
        </p:txBody>
      </p:sp>
    </p:spTree>
    <p:extLst>
      <p:ext uri="{BB962C8B-B14F-4D97-AF65-F5344CB8AC3E}">
        <p14:creationId xmlns:p14="http://schemas.microsoft.com/office/powerpoint/2010/main" val="11772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9714-187C-7F8B-317E-4634E49D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>
            <a:noAutofit/>
          </a:bodyPr>
          <a:lstStyle/>
          <a:p>
            <a:r>
              <a:rPr lang="en-US" sz="1800" i="1" dirty="0">
                <a:solidFill>
                  <a:srgbClr val="58595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Flood and landslide triggered by incessant rainfall in </a:t>
            </a:r>
            <a:r>
              <a:rPr lang="en-US" sz="1800" i="1" dirty="0" err="1">
                <a:solidFill>
                  <a:srgbClr val="58595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Taplejung</a:t>
            </a:r>
            <a:r>
              <a:rPr lang="en-US" sz="1800" i="1" dirty="0">
                <a:solidFill>
                  <a:srgbClr val="58595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Sankhuwasabha and Panchthar</a:t>
            </a:r>
            <a:endParaRPr lang="en-US" sz="1800" dirty="0"/>
          </a:p>
        </p:txBody>
      </p:sp>
      <p:pic>
        <p:nvPicPr>
          <p:cNvPr id="8194" name="Picture 2" descr="Floods and landslides wreck havoc in Koshi Province as monsoon begins">
            <a:extLst>
              <a:ext uri="{FF2B5EF4-FFF2-40B4-BE49-F238E27FC236}">
                <a16:creationId xmlns:a16="http://schemas.microsoft.com/office/drawing/2014/main" id="{7A99576E-0ECD-11B5-075F-C4408082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24E22C-F4FF-515C-30B9-C65188C9740A}"/>
              </a:ext>
            </a:extLst>
          </p:cNvPr>
          <p:cNvSpPr txBox="1"/>
          <p:nvPr/>
        </p:nvSpPr>
        <p:spPr>
          <a:xfrm>
            <a:off x="9145250" y="5163105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dirty="0">
                <a:solidFill>
                  <a:schemeClr val="bg1"/>
                </a:solidFill>
              </a:rPr>
              <a:t>सौजन्य: </a:t>
            </a:r>
            <a:r>
              <a:rPr lang="en-US" dirty="0">
                <a:solidFill>
                  <a:schemeClr val="bg1"/>
                </a:solidFill>
              </a:rPr>
              <a:t>@RepublicaNepal </a:t>
            </a:r>
          </a:p>
        </p:txBody>
      </p:sp>
    </p:spTree>
    <p:extLst>
      <p:ext uri="{BB962C8B-B14F-4D97-AF65-F5344CB8AC3E}">
        <p14:creationId xmlns:p14="http://schemas.microsoft.com/office/powerpoint/2010/main" val="335152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A900C9-34C0-58CC-A2A9-44B80459CFEA}"/>
              </a:ext>
            </a:extLst>
          </p:cNvPr>
          <p:cNvSpPr txBox="1"/>
          <p:nvPr/>
        </p:nvSpPr>
        <p:spPr>
          <a:xfrm>
            <a:off x="383686" y="504704"/>
            <a:ext cx="349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Overview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322D56-E0C2-FB10-AE60-AD1EA258F931}"/>
              </a:ext>
            </a:extLst>
          </p:cNvPr>
          <p:cNvGrpSpPr/>
          <p:nvPr/>
        </p:nvGrpSpPr>
        <p:grpSpPr>
          <a:xfrm>
            <a:off x="305349" y="1313856"/>
            <a:ext cx="11334114" cy="5408426"/>
            <a:chOff x="437429" y="1219200"/>
            <a:chExt cx="11334114" cy="5408426"/>
          </a:xfrm>
        </p:grpSpPr>
        <p:pic>
          <p:nvPicPr>
            <p:cNvPr id="2" name="Google Shape;130;p19">
              <a:extLst>
                <a:ext uri="{FF2B5EF4-FFF2-40B4-BE49-F238E27FC236}">
                  <a16:creationId xmlns:a16="http://schemas.microsoft.com/office/drawing/2014/main" id="{75D9B34C-CCCF-C771-61DC-9352BC9D842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85609" y="1219200"/>
              <a:ext cx="3585934" cy="2771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47;p3">
              <a:extLst>
                <a:ext uri="{FF2B5EF4-FFF2-40B4-BE49-F238E27FC236}">
                  <a16:creationId xmlns:a16="http://schemas.microsoft.com/office/drawing/2014/main" id="{F339444C-42B0-C918-C7CF-FF855F616F0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05929" y="4062408"/>
              <a:ext cx="3548642" cy="2529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FAB6CB-A579-244E-BBF0-826E05A10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429" y="1278145"/>
              <a:ext cx="7711350" cy="534948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929E061-58FC-8D3A-B226-6221C74FC24D}"/>
              </a:ext>
            </a:extLst>
          </p:cNvPr>
          <p:cNvSpPr txBox="1"/>
          <p:nvPr/>
        </p:nvSpPr>
        <p:spPr>
          <a:xfrm>
            <a:off x="383686" y="6549646"/>
            <a:ext cx="30276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solidFill>
                  <a:srgbClr val="0F172A"/>
                </a:solidFill>
                <a:effectLst/>
                <a:latin typeface="Montserrat" panose="00000500000000000000" pitchFamily="2" charset="0"/>
              </a:rPr>
              <a:t>Early Warnings for All Dashboard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1EFD1-F6A5-39F0-B49D-23BCE5CFD048}"/>
              </a:ext>
            </a:extLst>
          </p:cNvPr>
          <p:cNvSpPr txBox="1"/>
          <p:nvPr/>
        </p:nvSpPr>
        <p:spPr>
          <a:xfrm>
            <a:off x="9517526" y="6527052"/>
            <a:ext cx="302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srgbClr val="0F172A"/>
                </a:solidFill>
                <a:effectLst/>
                <a:latin typeface="Montserrat" panose="00000500000000000000" pitchFamily="2" charset="0"/>
              </a:rPr>
              <a:t>Adhikari et.al. (2022)</a:t>
            </a:r>
          </a:p>
        </p:txBody>
      </p:sp>
    </p:spTree>
    <p:extLst>
      <p:ext uri="{BB962C8B-B14F-4D97-AF65-F5344CB8AC3E}">
        <p14:creationId xmlns:p14="http://schemas.microsoft.com/office/powerpoint/2010/main" val="30378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9A327-5326-35C7-D86D-F9BC2D09FAC5}"/>
              </a:ext>
            </a:extLst>
          </p:cNvPr>
          <p:cNvSpPr txBox="1"/>
          <p:nvPr/>
        </p:nvSpPr>
        <p:spPr>
          <a:xfrm>
            <a:off x="383686" y="504704"/>
            <a:ext cx="10984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विभिन्न</a:t>
            </a:r>
            <a:r>
              <a:rPr lang="en-US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तथ्यांकका आधारमा वैज्ञानिक विधिबाट विश्लेषण गरी निश्चित अवधिमा विपद्बाट प्रभावित हुनसक्ने जनसख्याको पूर्वानूमान </a:t>
            </a:r>
            <a:r>
              <a:rPr lang="en-US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Caseload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0C49F-74A8-5D09-4A99-3AB50508FD55}"/>
              </a:ext>
            </a:extLst>
          </p:cNvPr>
          <p:cNvSpPr txBox="1"/>
          <p:nvPr/>
        </p:nvSpPr>
        <p:spPr>
          <a:xfrm>
            <a:off x="738482" y="2011653"/>
            <a:ext cx="108058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hindiNumPeriod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एतिहासिक आधार, रेकर्ड </a:t>
            </a:r>
          </a:p>
          <a:p>
            <a:pPr marL="514350" indent="-514350">
              <a:buAutoNum type="hindiNumPeriod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वैज्ञानिक अध्ययन </a:t>
            </a:r>
          </a:p>
          <a:p>
            <a:pPr marL="914400" lvl="1" indent="-457200">
              <a:buFontTx/>
              <a:buChar char="-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साबिकको सिचाई विभाग (बाढीको लागि), </a:t>
            </a:r>
          </a:p>
          <a:p>
            <a:pPr marL="914400" lvl="1" indent="-457200">
              <a:buFontTx/>
              <a:buChar char="-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साबिकको जल उत्पन्न प्रकोप विभाग, </a:t>
            </a:r>
          </a:p>
          <a:p>
            <a:pPr marL="914400" lvl="1" indent="-457200">
              <a:buFontTx/>
              <a:buChar char="-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पहिरो जोखिम (सजग परियोजना, डुरम विश्वबिद्यालय)</a:t>
            </a:r>
          </a:p>
          <a:p>
            <a:pPr marL="514350" indent="-514350">
              <a:buFontTx/>
              <a:buAutoNum type="hindiNumPeriod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यस मनसनको परिदृश्य/पूर्वानुमान</a:t>
            </a:r>
          </a:p>
          <a:p>
            <a:pPr marL="514350" indent="-514350">
              <a:buFontTx/>
              <a:buAutoNum type="hindiNumPeriod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विगत १२ वर्को मनसुन पूर्वानुमान र वास्तविक यथार्थता </a:t>
            </a:r>
            <a:endParaRPr lang="en-US" sz="32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2B6DC-7CD4-3E2B-ADE2-4271881A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22" y="1487579"/>
            <a:ext cx="4366277" cy="2770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4F92E-A465-AEE7-9373-7B9A802A7C84}"/>
              </a:ext>
            </a:extLst>
          </p:cNvPr>
          <p:cNvSpPr txBox="1"/>
          <p:nvPr/>
        </p:nvSpPr>
        <p:spPr>
          <a:xfrm>
            <a:off x="649337" y="5893710"/>
            <a:ext cx="109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प्रदेश स्तरीय नक्शाकन एवं अद्यावधिक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2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1C8CA-5F63-4342-921A-C672E804D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32" y="2700217"/>
            <a:ext cx="6901335" cy="3792658"/>
          </a:xfrm>
        </p:spPr>
      </p:pic>
      <p:pic>
        <p:nvPicPr>
          <p:cNvPr id="6" name="Google Shape;157;p24">
            <a:extLst>
              <a:ext uri="{FF2B5EF4-FFF2-40B4-BE49-F238E27FC236}">
                <a16:creationId xmlns:a16="http://schemas.microsoft.com/office/drawing/2014/main" id="{B205F1FF-AECC-4BCF-A0F9-DF60B2B653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77" y="244467"/>
            <a:ext cx="4953793" cy="3901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8;p24">
            <a:extLst>
              <a:ext uri="{FF2B5EF4-FFF2-40B4-BE49-F238E27FC236}">
                <a16:creationId xmlns:a16="http://schemas.microsoft.com/office/drawing/2014/main" id="{FADC4DB9-260D-425A-AB2D-0CD19FC72CD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501" y="4259401"/>
            <a:ext cx="4812167" cy="2285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962C7-B0C3-8D66-3F24-99446A2CC285}"/>
              </a:ext>
            </a:extLst>
          </p:cNvPr>
          <p:cNvSpPr txBox="1"/>
          <p:nvPr/>
        </p:nvSpPr>
        <p:spPr>
          <a:xfrm>
            <a:off x="383686" y="504704"/>
            <a:ext cx="109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नक्शाकन 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13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9A327-5326-35C7-D86D-F9BC2D09FAC5}"/>
              </a:ext>
            </a:extLst>
          </p:cNvPr>
          <p:cNvSpPr txBox="1"/>
          <p:nvPr/>
        </p:nvSpPr>
        <p:spPr>
          <a:xfrm>
            <a:off x="383686" y="504704"/>
            <a:ext cx="109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घटना दर्ता 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4F92E-A465-AEE7-9373-7B9A802A7C84}"/>
              </a:ext>
            </a:extLst>
          </p:cNvPr>
          <p:cNvSpPr txBox="1"/>
          <p:nvPr/>
        </p:nvSpPr>
        <p:spPr>
          <a:xfrm>
            <a:off x="383686" y="4877209"/>
            <a:ext cx="520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GPS Location </a:t>
            </a: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सहितको डाटा </a:t>
            </a:r>
          </a:p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पालिका अन्तर्गत भएका स-साना बाढी वा पहिरो जन्य घटनाहरुको </a:t>
            </a:r>
            <a:r>
              <a:rPr lang="en-US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Inventory</a:t>
            </a: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DF661-0249-7F13-237B-02666A6E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770" y="1004497"/>
            <a:ext cx="5712529" cy="518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9844AB-88EF-B0D7-2C2A-51BCABD2D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6" y="1418086"/>
            <a:ext cx="5712314" cy="34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02B8-264C-9B88-3730-B7AF2FEB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13874-9557-C2A8-008B-E613CC353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84"/>
          <a:stretch/>
        </p:blipFill>
        <p:spPr>
          <a:xfrm>
            <a:off x="294373" y="1640338"/>
            <a:ext cx="11603254" cy="260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7DBD5-40C2-C3CB-D259-7C9AC3633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4" y="4262653"/>
            <a:ext cx="11603256" cy="2579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D9BBE-4EAA-710D-7179-F47330C1A55B}"/>
              </a:ext>
            </a:extLst>
          </p:cNvPr>
          <p:cNvSpPr txBox="1"/>
          <p:nvPr/>
        </p:nvSpPr>
        <p:spPr>
          <a:xfrm>
            <a:off x="304801" y="454372"/>
            <a:ext cx="8305799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</a:pPr>
            <a:r>
              <a:rPr lang="ne-NP" sz="2800" b="1" dirty="0">
                <a:solidFill>
                  <a:srgbClr val="BA0C2F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मोडल क्यालिब्रेसन तथा प्रस्तुतीकरण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</a:pPr>
            <a:endParaRPr lang="ne-NP" sz="2800" b="1" dirty="0">
              <a:solidFill>
                <a:srgbClr val="BA0C2F"/>
              </a:solidFill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9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1D9BBE-4EAA-710D-7179-F47330C1A55B}"/>
              </a:ext>
            </a:extLst>
          </p:cNvPr>
          <p:cNvSpPr txBox="1"/>
          <p:nvPr/>
        </p:nvSpPr>
        <p:spPr>
          <a:xfrm>
            <a:off x="304801" y="454372"/>
            <a:ext cx="830579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</a:pPr>
            <a:r>
              <a:rPr lang="ne-NP" sz="2800" b="1" dirty="0">
                <a:solidFill>
                  <a:srgbClr val="BA0C2F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जलाधार स्तरीय ट्रिगर निर्धारण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882FFE5A-B0E2-0516-7DDF-57AC1AE27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490" y="1509180"/>
            <a:ext cx="4786510" cy="2676781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ne-NP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पहिरो निम्त्याउने सीमा वर्षा विश्लेशण हाललाइ देहाय वमोजिम हुनेछ । </a:t>
            </a:r>
          </a:p>
          <a:p>
            <a:pPr algn="just">
              <a:spcAft>
                <a:spcPts val="0"/>
              </a:spcAft>
            </a:pPr>
            <a:r>
              <a:rPr lang="ne-NP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सीमा वर्षा </a:t>
            </a:r>
            <a:r>
              <a:rPr lang="ne-NP" dirty="0">
                <a:solidFill>
                  <a:schemeClr val="tx1"/>
                </a:solidFill>
                <a:latin typeface="Times New Roman" panose="02020603050405020304" pitchFamily="18" charset="0"/>
                <a:cs typeface="Kokila" panose="020B0604020202020204" pitchFamily="34" charset="0"/>
              </a:rPr>
              <a:t>≥ १४६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Kokila" panose="020B0604020202020204" pitchFamily="34" charset="0"/>
              </a:rPr>
              <a:t>– </a:t>
            </a:r>
            <a:r>
              <a:rPr lang="ne-NP" dirty="0">
                <a:solidFill>
                  <a:schemeClr val="tx1"/>
                </a:solidFill>
                <a:latin typeface="Times New Roman" panose="02020603050405020304" pitchFamily="18" charset="0"/>
                <a:cs typeface="Kokila" panose="020B0604020202020204" pitchFamily="34" charset="0"/>
              </a:rPr>
              <a:t>0.८५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Kokila" panose="020B0604020202020204" pitchFamily="34" charset="0"/>
              </a:rPr>
              <a:t>x </a:t>
            </a:r>
            <a:r>
              <a:rPr lang="ne-NP" dirty="0">
                <a:solidFill>
                  <a:schemeClr val="tx1"/>
                </a:solidFill>
                <a:latin typeface="Times New Roman" panose="02020603050405020304" pitchFamily="18" charset="0"/>
                <a:cs typeface="Kokila" panose="020B0604020202020204" pitchFamily="34" charset="0"/>
              </a:rPr>
              <a:t>३ दिनको </a:t>
            </a:r>
            <a:r>
              <a:rPr lang="ne-NP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वर्षा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C7ABD-15ED-F1FC-3AEC-AD7F4781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995" y="1242027"/>
            <a:ext cx="3607338" cy="2186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9EE8D-ECA4-FEDD-6F05-881D3D45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53" y="3774035"/>
            <a:ext cx="9421980" cy="26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pstream-downstream linkages of hydrological processes in the Himalayan  region | Ecological Processes | Full Text">
            <a:extLst>
              <a:ext uri="{FF2B5EF4-FFF2-40B4-BE49-F238E27FC236}">
                <a16:creationId xmlns:a16="http://schemas.microsoft.com/office/drawing/2014/main" id="{C7A03F5A-25E3-5681-DB73-F8936479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7" y="1397796"/>
            <a:ext cx="9259326" cy="50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8266B-B622-1459-2373-173EE15C816F}"/>
              </a:ext>
            </a:extLst>
          </p:cNvPr>
          <p:cNvSpPr txBox="1"/>
          <p:nvPr/>
        </p:nvSpPr>
        <p:spPr>
          <a:xfrm>
            <a:off x="304801" y="454372"/>
            <a:ext cx="830579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</a:pPr>
            <a:r>
              <a:rPr lang="ne-NP" sz="2800" b="1" dirty="0">
                <a:solidFill>
                  <a:srgbClr val="BA0C2F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जलाधार स्तरीय समन्वय तथा सहकार्य 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DAD12E84-A80E-5EA7-FAA4-132C3CE8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58" y="5567406"/>
            <a:ext cx="4786510" cy="124914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ne-NP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जलाधार अन्तर्गत बिभिन्न जिल्ला, पालिका बीच समन्वय तथा सहकार्य </a:t>
            </a:r>
          </a:p>
        </p:txBody>
      </p:sp>
    </p:spTree>
    <p:extLst>
      <p:ext uri="{BB962C8B-B14F-4D97-AF65-F5344CB8AC3E}">
        <p14:creationId xmlns:p14="http://schemas.microsoft.com/office/powerpoint/2010/main" val="158651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6637548-AE00-F840-AE05-789E1177BD35}"/>
              </a:ext>
            </a:extLst>
          </p:cNvPr>
          <p:cNvGrpSpPr/>
          <p:nvPr/>
        </p:nvGrpSpPr>
        <p:grpSpPr>
          <a:xfrm>
            <a:off x="1646447" y="1234440"/>
            <a:ext cx="10545553" cy="5498868"/>
            <a:chOff x="377391" y="570899"/>
            <a:chExt cx="11818071" cy="61624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116E21-5E4C-36A4-7E53-41473018E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1" y="570899"/>
              <a:ext cx="9300809" cy="26864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3723D8-2E3F-6C37-B192-8912B6B72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392" y="3600677"/>
              <a:ext cx="9300808" cy="27492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FB1F6B-F61E-0D49-15F6-E75499F2E768}"/>
                </a:ext>
              </a:extLst>
            </p:cNvPr>
            <p:cNvSpPr txBox="1"/>
            <p:nvPr/>
          </p:nvSpPr>
          <p:spPr>
            <a:xfrm>
              <a:off x="5881402" y="6363976"/>
              <a:ext cx="60994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Monsoon_Preparedness_Plan_2080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424C83-3E71-3087-A3E5-0430C9FFD697}"/>
                </a:ext>
              </a:extLst>
            </p:cNvPr>
            <p:cNvSpPr txBox="1"/>
            <p:nvPr/>
          </p:nvSpPr>
          <p:spPr>
            <a:xfrm>
              <a:off x="6096000" y="3271327"/>
              <a:ext cx="60994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Monsoon_Preparedness_Plan_2079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C136F1-8CD6-3931-2AC3-70F30DBFF0AC}"/>
              </a:ext>
            </a:extLst>
          </p:cNvPr>
          <p:cNvSpPr txBox="1"/>
          <p:nvPr/>
        </p:nvSpPr>
        <p:spPr>
          <a:xfrm>
            <a:off x="383686" y="504704"/>
            <a:ext cx="109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श्रोत व्यवस्थापन तथा </a:t>
            </a: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कार्यविधि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54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971"/>
            <a:ext cx="10515600" cy="1325563"/>
          </a:xfrm>
        </p:spPr>
        <p:txBody>
          <a:bodyPr>
            <a:normAutofit/>
          </a:bodyPr>
          <a:lstStyle/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पूर्वकार्यका लागी ट्रिगरहरु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857961"/>
            <a:ext cx="5157787" cy="3839453"/>
          </a:xfrm>
          <a:ln>
            <a:solidFill>
              <a:srgbClr val="00FF00"/>
            </a:solidFill>
          </a:ln>
        </p:spPr>
        <p:txBody>
          <a:bodyPr/>
          <a:lstStyle/>
          <a:p>
            <a:pPr>
              <a:buNone/>
            </a:pPr>
            <a:r>
              <a:rPr lang="ne-NP" dirty="0">
                <a:latin typeface="Kokila" pitchFamily="34" charset="0"/>
                <a:cs typeface="Kokila" pitchFamily="34" charset="0"/>
              </a:rPr>
              <a:t>मौसम पूर्वानुमान महाशाखाको ३ दिने पूर्वानुमान</a:t>
            </a:r>
          </a:p>
          <a:p>
            <a:pPr>
              <a:buNone/>
            </a:pPr>
            <a:endParaRPr lang="en-US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872032"/>
            <a:ext cx="5516880" cy="3684588"/>
          </a:xfrm>
          <a:ln>
            <a:solidFill>
              <a:srgbClr val="00FF00"/>
            </a:solidFill>
          </a:ln>
        </p:spPr>
        <p:txBody>
          <a:bodyPr/>
          <a:lstStyle/>
          <a:p>
            <a:pPr>
              <a:buNone/>
            </a:pPr>
            <a:r>
              <a:rPr lang="ne-NP" dirty="0">
                <a:latin typeface="Kokila" pitchFamily="34" charset="0"/>
                <a:cs typeface="Kokila" pitchFamily="34" charset="0"/>
              </a:rPr>
              <a:t>बाढी बुलेटिन तथा नदीको जलस्तर</a:t>
            </a:r>
          </a:p>
          <a:p>
            <a:pPr>
              <a:buNone/>
            </a:pPr>
            <a:endParaRPr lang="en-US" dirty="0">
              <a:latin typeface="Kokila" pitchFamily="34" charset="0"/>
              <a:cs typeface="Kokila" pitchFamily="34" charset="0"/>
            </a:endParaRPr>
          </a:p>
        </p:txBody>
      </p:sp>
      <p:pic>
        <p:nvPicPr>
          <p:cNvPr id="10" name="Picture 3" descr="not f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497" y="2335347"/>
            <a:ext cx="4163607" cy="3108960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608EE0-01A5-4B80-BF54-92EA10840ACF}"/>
              </a:ext>
            </a:extLst>
          </p:cNvPr>
          <p:cNvGrpSpPr/>
          <p:nvPr/>
        </p:nvGrpSpPr>
        <p:grpSpPr>
          <a:xfrm>
            <a:off x="839788" y="947297"/>
            <a:ext cx="10515600" cy="816216"/>
            <a:chOff x="839788" y="1216267"/>
            <a:chExt cx="10515600" cy="884872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B9CDC9BD-32D5-44CA-A631-215E30A1D8A7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1277227"/>
              <a:ext cx="5157787" cy="82391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e-NP"/>
                <a:t>Readiness Trigger</a:t>
              </a:r>
              <a:endParaRPr lang="en-US" dirty="0"/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EED7B1BE-C057-4FEB-8E61-119DEC8305F1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216267"/>
              <a:ext cx="5183188" cy="82391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Activation Trigger</a:t>
              </a:r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53B522-BEA8-4F61-A018-E8B0B85BE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2392288"/>
            <a:ext cx="5157787" cy="6287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AC56BE-4323-41F7-B5A2-DEF583A5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84" y="2978295"/>
            <a:ext cx="3687315" cy="260698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B6C3588-439F-40E0-A61F-2B1E8FFBED5A}"/>
              </a:ext>
            </a:extLst>
          </p:cNvPr>
          <p:cNvSpPr txBox="1">
            <a:spLocks/>
          </p:cNvSpPr>
          <p:nvPr/>
        </p:nvSpPr>
        <p:spPr>
          <a:xfrm>
            <a:off x="936627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2800" dirty="0">
                <a:latin typeface="Kokila" pitchFamily="34" charset="0"/>
                <a:cs typeface="Kokila" pitchFamily="34" charset="0"/>
              </a:rPr>
              <a:t>यसका अतिरिक्त </a:t>
            </a:r>
            <a:r>
              <a:rPr lang="en-US" sz="2800" dirty="0">
                <a:latin typeface="Kokila" pitchFamily="34" charset="0"/>
                <a:cs typeface="Kokila" pitchFamily="34" charset="0"/>
              </a:rPr>
              <a:t>IMD, NCMRWF </a:t>
            </a:r>
            <a:r>
              <a:rPr lang="ne-NP" sz="2800" dirty="0">
                <a:latin typeface="Kokila" pitchFamily="34" charset="0"/>
                <a:cs typeface="Kokila" pitchFamily="34" charset="0"/>
              </a:rPr>
              <a:t>लगायतको पूर्वानुमान र स्थानीय निगरानीलाइ समेत आधार मान्ने गरिएको छ</a:t>
            </a:r>
            <a:endParaRPr lang="en-US" sz="2800" dirty="0">
              <a:latin typeface="Kokila" pitchFamily="34" charset="0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63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>
                <a:latin typeface="Kokila" pitchFamily="34" charset="0"/>
                <a:cs typeface="Kokila" pitchFamily="34" charset="0"/>
              </a:rPr>
              <a:t>३ दिने पूर्वानुमानका आधारमा गरिने पूर्वकार्यहरु</a:t>
            </a:r>
            <a:endParaRPr lang="en-US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ne-NP" dirty="0">
                <a:latin typeface="Kokila" pitchFamily="34" charset="0"/>
                <a:cs typeface="Kokila" pitchFamily="34" charset="0"/>
              </a:rPr>
              <a:t>सूचना प्रवाह गर्ने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झटपट झोला तयारी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सरोकारवाला निकायहरु संग समन्वय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सुरक्षित आश्रयस्थल तयारी 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कृषि बालीहरु स्याहार्ने तथा सहयोग गर्ने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खोज उद्दार सामाग्रीहरु तयारी अवस्थामा राख्ने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आपतकालीन कोष बाट आवश्यक नगद तयारी अवस्थामा राख्ने तथा वितरण गर्ने</a:t>
            </a:r>
            <a:endParaRPr lang="en-US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e-NP" dirty="0">
                <a:latin typeface="Kokila" pitchFamily="34" charset="0"/>
                <a:cs typeface="Kokila" pitchFamily="34" charset="0"/>
              </a:rPr>
              <a:t>२४ घण्टा वा सो भन्दा कम समयमा गरिने पुर्वकार्य</a:t>
            </a:r>
            <a:endParaRPr lang="en-US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e-NP" dirty="0">
                <a:latin typeface="Kokila" pitchFamily="34" charset="0"/>
                <a:cs typeface="Kokila" pitchFamily="34" charset="0"/>
              </a:rPr>
              <a:t>सूचना प्रवाह गर्ने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सरोकारवाला निकायहरु संग समन्वय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खोज उद्दार तथा प्राथमिक उपचार कार्यदलहरुलाई अलर्टमा राख्ने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जेष्ठ नागरिक, अपाङ्गता भएका व्यक्ति, गर्भवती/सुत्केरी महिलाहरु र बालबालिकाहरुलाई सुरक्षित आश्रयस्थलमा व्यवस्थापन गर्ने</a:t>
            </a:r>
          </a:p>
          <a:p>
            <a:r>
              <a:rPr lang="ne-NP" dirty="0">
                <a:latin typeface="Kokila" pitchFamily="34" charset="0"/>
                <a:cs typeface="Kokila" pitchFamily="34" charset="0"/>
              </a:rPr>
              <a:t>खाद्यान्न तथा पशु पन्छीलाई सुरक्षित स्थानमा लैजाने</a:t>
            </a:r>
            <a:endParaRPr lang="en-US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DF0102-E60A-7177-B890-EA4B266DF25F}"/>
              </a:ext>
            </a:extLst>
          </p:cNvPr>
          <p:cNvSpPr txBox="1">
            <a:spLocks/>
          </p:cNvSpPr>
          <p:nvPr/>
        </p:nvSpPr>
        <p:spPr>
          <a:xfrm>
            <a:off x="839788" y="1259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बिभिन्न तहमा पहिचान गरिएका पुर्वकार्यहरु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B0FDA-29A4-BB4A-9B57-356822E74318}"/>
              </a:ext>
            </a:extLst>
          </p:cNvPr>
          <p:cNvSpPr txBox="1"/>
          <p:nvPr/>
        </p:nvSpPr>
        <p:spPr>
          <a:xfrm>
            <a:off x="836611" y="1243183"/>
            <a:ext cx="9646331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e-NP" sz="2400" b="1" dirty="0">
                <a:latin typeface="Kokila" pitchFamily="34" charset="0"/>
                <a:cs typeface="Kokila" pitchFamily="34" charset="0"/>
              </a:rPr>
              <a:t>मनसुनजन्य विपद्को पूर्वतयारी र प्रतिकार्यमा</a:t>
            </a:r>
            <a:r>
              <a:rPr lang="en-US" sz="24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ne-NP" sz="2400" b="1" dirty="0">
                <a:latin typeface="Kokila" pitchFamily="34" charset="0"/>
                <a:cs typeface="Kokila" pitchFamily="34" charset="0"/>
              </a:rPr>
              <a:t>मन्त्रालय, सुरक्षानिकाय, स्थानीय तहको जिम्मेवारी</a:t>
            </a:r>
            <a:endParaRPr lang="en-US" sz="2400" b="1" dirty="0"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9EEBC4-1DA0-AB1A-794D-DBCA4A65EC42}"/>
              </a:ext>
            </a:extLst>
          </p:cNvPr>
          <p:cNvSpPr txBox="1"/>
          <p:nvPr/>
        </p:nvSpPr>
        <p:spPr>
          <a:xfrm>
            <a:off x="383685" y="504704"/>
            <a:ext cx="9903315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नागरिक विज्ञान 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02766F-F6F0-ED26-D0BF-7EDB61551EB7}"/>
              </a:ext>
            </a:extLst>
          </p:cNvPr>
          <p:cNvGrpSpPr/>
          <p:nvPr/>
        </p:nvGrpSpPr>
        <p:grpSpPr>
          <a:xfrm>
            <a:off x="90870" y="1725147"/>
            <a:ext cx="5866775" cy="4484337"/>
            <a:chOff x="3104846" y="1503530"/>
            <a:chExt cx="6648754" cy="5082052"/>
          </a:xfrm>
        </p:grpSpPr>
        <p:pic>
          <p:nvPicPr>
            <p:cNvPr id="9" name="Google Shape;83;g2a1c2a4f3a7_0_0">
              <a:extLst>
                <a:ext uri="{FF2B5EF4-FFF2-40B4-BE49-F238E27FC236}">
                  <a16:creationId xmlns:a16="http://schemas.microsoft.com/office/drawing/2014/main" id="{18F5AF6C-8634-CCEC-F3C0-A430EA162B9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04846" y="1503530"/>
              <a:ext cx="2870296" cy="507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2BAF49-0128-C1D9-7FCD-1658CE020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42461" r="37511" b="1529"/>
            <a:stretch/>
          </p:blipFill>
          <p:spPr>
            <a:xfrm>
              <a:off x="6051602" y="1503530"/>
              <a:ext cx="3701998" cy="508205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68C111-6483-9AF0-F2DC-EF3A1554024B}"/>
              </a:ext>
            </a:extLst>
          </p:cNvPr>
          <p:cNvSpPr txBox="1"/>
          <p:nvPr/>
        </p:nvSpPr>
        <p:spPr>
          <a:xfrm>
            <a:off x="3228806" y="6261381"/>
            <a:ext cx="2273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Arial" panose="020B0604020202020204" pitchFamily="34" charset="0"/>
              </a:rPr>
              <a:t>Dodhara Chandani Municipality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E3AA2-2E59-4B65-D7FA-EDFC9FBD4B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5400"/>
          <a:stretch/>
        </p:blipFill>
        <p:spPr bwMode="auto">
          <a:xfrm>
            <a:off x="6025114" y="2200212"/>
            <a:ext cx="6060748" cy="4009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D03C6-1562-A3EB-331E-907C476DF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82" y="4105103"/>
            <a:ext cx="3145748" cy="20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9EEBC4-1DA0-AB1A-794D-DBCA4A65EC42}"/>
              </a:ext>
            </a:extLst>
          </p:cNvPr>
          <p:cNvSpPr txBox="1"/>
          <p:nvPr/>
        </p:nvSpPr>
        <p:spPr>
          <a:xfrm>
            <a:off x="383686" y="504704"/>
            <a:ext cx="616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विपद् जोखिम न्यूनीकरण </a:t>
            </a:r>
            <a:endParaRPr lang="en-US" sz="36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12BA8-5F47-01BD-9C7A-582E55C622E2}"/>
              </a:ext>
            </a:extLst>
          </p:cNvPr>
          <p:cNvSpPr txBox="1"/>
          <p:nvPr/>
        </p:nvSpPr>
        <p:spPr>
          <a:xfrm>
            <a:off x="7195595" y="6018559"/>
            <a:ext cx="40651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Image Credit: http://drrportal.gov.np/uploads/document/202.pdf?fbclid=IwAR1Ebwt1eBxVr2s85muIb-0HRfMsGXF-AFPMgo0Y9lTAO2AQaP3Bc67p0A0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E25DA-388E-268F-8739-2FB097D4F4FB}"/>
              </a:ext>
            </a:extLst>
          </p:cNvPr>
          <p:cNvSpPr txBox="1"/>
          <p:nvPr/>
        </p:nvSpPr>
        <p:spPr>
          <a:xfrm>
            <a:off x="301716" y="1523999"/>
            <a:ext cx="57942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400" b="1" dirty="0">
                <a:latin typeface="Kokila" panose="020B0604020202020204" pitchFamily="34" charset="0"/>
                <a:cs typeface="Kokila" panose="020B0604020202020204" pitchFamily="34" charset="0"/>
              </a:rPr>
              <a:t>संरचनात्मक उपायहरूः </a:t>
            </a: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प्रकोपका संभावित असरहरूलाई न्यून पार्न, टार्न वा छल्नका लागि गरिने कुनै पनि भौतिक निर्माण कार्य; अर्थात् संरचना प्रणालीहरूमा वा प्रकोप प्रतिरोधी क्षमता र उत्थानशीलता हासिल गर्न प्रयोग गरिने ईञ्जिनियरिङ्ग प्रविधि ।</a:t>
            </a:r>
          </a:p>
          <a:p>
            <a:endParaRPr lang="en-US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2400" b="1" dirty="0">
                <a:latin typeface="Kokila" panose="020B0604020202020204" pitchFamily="34" charset="0"/>
                <a:cs typeface="Kokila" panose="020B0604020202020204" pitchFamily="34" charset="0"/>
              </a:rPr>
              <a:t> गैर-संरचनात्मक उपायहरूः</a:t>
            </a: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 जोखिम र तिनका असरहरू न्यून पार्नका लागि अवलम्बन गरिने भौतिक संरचना निर्माण बाहेकका उपायहरू । यस अन्तर्गत उन्नत नीति-नियम तथा कानुनी प्रावधान, जनचेतना अभिवृद्धि, प्रशिक्षण एवं शिक्षा कार्यक्रममार्फत ज्ञान, अभ्यास र समझदारी प्रवद्र्धन र प्रयोग पर्दछन् ।</a:t>
            </a:r>
            <a:endParaRPr lang="en-US" sz="2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A0D16-6F67-403E-CCBA-D87A4007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39" y="1151035"/>
            <a:ext cx="5794284" cy="44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1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9EEBC4-1DA0-AB1A-794D-DBCA4A65EC42}"/>
              </a:ext>
            </a:extLst>
          </p:cNvPr>
          <p:cNvSpPr txBox="1"/>
          <p:nvPr/>
        </p:nvSpPr>
        <p:spPr>
          <a:xfrm>
            <a:off x="383685" y="504704"/>
            <a:ext cx="833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Risk Communication through different Means</a:t>
            </a:r>
          </a:p>
        </p:txBody>
      </p:sp>
      <p:pic>
        <p:nvPicPr>
          <p:cNvPr id="2" name="Picture 2" descr="not-found">
            <a:extLst>
              <a:ext uri="{FF2B5EF4-FFF2-40B4-BE49-F238E27FC236}">
                <a16:creationId xmlns:a16="http://schemas.microsoft.com/office/drawing/2014/main" id="{57D84568-3E1C-5B81-4822-0A63D0F01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7" b="13036"/>
          <a:stretch/>
        </p:blipFill>
        <p:spPr bwMode="auto">
          <a:xfrm>
            <a:off x="2723313" y="1611533"/>
            <a:ext cx="4585284" cy="40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41836221-5077-CA5E-972C-E51398FFA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35249"/>
          <a:stretch/>
        </p:blipFill>
        <p:spPr>
          <a:xfrm>
            <a:off x="7405322" y="1611533"/>
            <a:ext cx="4685078" cy="4131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835D8-CB8D-CE99-7D16-CB41EBCBB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37" y="1611533"/>
            <a:ext cx="2118280" cy="4210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80E3C-9269-C39B-3CF6-C5FFB6A7F787}"/>
              </a:ext>
            </a:extLst>
          </p:cNvPr>
          <p:cNvSpPr txBox="1"/>
          <p:nvPr/>
        </p:nvSpPr>
        <p:spPr>
          <a:xfrm>
            <a:off x="9895840" y="6581001"/>
            <a:ext cx="2273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Arial" panose="020B0604020202020204" pitchFamily="34" charset="0"/>
              </a:rPr>
              <a:t>Dodhara Chandani Municipality</a:t>
            </a:r>
          </a:p>
        </p:txBody>
      </p:sp>
    </p:spTree>
    <p:extLst>
      <p:ext uri="{BB962C8B-B14F-4D97-AF65-F5344CB8AC3E}">
        <p14:creationId xmlns:p14="http://schemas.microsoft.com/office/powerpoint/2010/main" val="10647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24"/>
          <p:cNvPicPr preferRelativeResize="0"/>
          <p:nvPr/>
        </p:nvPicPr>
        <p:blipFill rotWithShape="1">
          <a:blip r:embed="rId3">
            <a:alphaModFix/>
          </a:blip>
          <a:srcRect t="14095" r="3899" b="15862"/>
          <a:stretch/>
        </p:blipFill>
        <p:spPr>
          <a:xfrm>
            <a:off x="2205446" y="1261500"/>
            <a:ext cx="9944911" cy="51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4"/>
          <p:cNvSpPr txBox="1">
            <a:spLocks noGrp="1"/>
          </p:cNvSpPr>
          <p:nvPr>
            <p:ph type="title"/>
          </p:nvPr>
        </p:nvSpPr>
        <p:spPr>
          <a:xfrm>
            <a:off x="1" y="4807"/>
            <a:ext cx="12189268" cy="8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indent="0"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पूर्वसूचना सम्प्रेषण</a:t>
            </a:r>
            <a:endParaRPr sz="3200" b="1" dirty="0">
              <a:solidFill>
                <a:srgbClr val="C00000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593" name="Google Shape;593;p24"/>
          <p:cNvSpPr txBox="1">
            <a:spLocks noGrp="1"/>
          </p:cNvSpPr>
          <p:nvPr>
            <p:ph type="body" idx="1"/>
          </p:nvPr>
        </p:nvSpPr>
        <p:spPr>
          <a:xfrm>
            <a:off x="7647859" y="1261483"/>
            <a:ext cx="4502498" cy="17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4144"/>
              <a:buChar char="•"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२७३ वटा जोखिम क्षेत्र पहिचान भएको</a:t>
            </a:r>
            <a:endParaRPr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4144"/>
              <a:buChar char="•"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जल सतह तथा वर्षाका आधारमा सतर्कता तथा खतराको सुचना SMS बाट दिने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4144"/>
              <a:buChar char="•"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२०७९ मा १ करोड ३० लाख SMS</a:t>
            </a:r>
            <a:endParaRPr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94" name="Google Shape;5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2" y="3308829"/>
            <a:ext cx="2682824" cy="342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4" descr="No description available."/>
          <p:cNvPicPr preferRelativeResize="0"/>
          <p:nvPr/>
        </p:nvPicPr>
        <p:blipFill rotWithShape="1">
          <a:blip r:embed="rId5">
            <a:alphaModFix/>
          </a:blip>
          <a:srcRect l="6838" t="10533" r="7650" b="48465"/>
          <a:stretch/>
        </p:blipFill>
        <p:spPr>
          <a:xfrm>
            <a:off x="2412459" y="4357294"/>
            <a:ext cx="2225016" cy="237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4" descr="No description available."/>
          <p:cNvPicPr preferRelativeResize="0"/>
          <p:nvPr/>
        </p:nvPicPr>
        <p:blipFill rotWithShape="1">
          <a:blip r:embed="rId6">
            <a:alphaModFix/>
          </a:blip>
          <a:srcRect l="6092" t="20614" r="8133" b="35093"/>
          <a:stretch/>
        </p:blipFill>
        <p:spPr>
          <a:xfrm>
            <a:off x="301557" y="712884"/>
            <a:ext cx="2110902" cy="2404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E9A96-EF6F-F259-3FF8-0CE916390C58}"/>
              </a:ext>
            </a:extLst>
          </p:cNvPr>
          <p:cNvSpPr txBox="1"/>
          <p:nvPr/>
        </p:nvSpPr>
        <p:spPr>
          <a:xfrm>
            <a:off x="5332932" y="2985663"/>
            <a:ext cx="1967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Kokila" panose="020B0604020202020204" pitchFamily="34" charset="0"/>
                <a:cs typeface="Kokila" panose="020B0604020202020204" pitchFamily="34" charset="0"/>
              </a:rPr>
              <a:t>बाढी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dirty="0" err="1">
                <a:latin typeface="Kokila" panose="020B0604020202020204" pitchFamily="34" charset="0"/>
                <a:cs typeface="Kokila" panose="020B0604020202020204" pitchFamily="34" charset="0"/>
              </a:rPr>
              <a:t>तथा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dirty="0" err="1">
                <a:latin typeface="Kokila" panose="020B0604020202020204" pitchFamily="34" charset="0"/>
                <a:cs typeface="Kokila" panose="020B0604020202020204" pitchFamily="34" charset="0"/>
              </a:rPr>
              <a:t>पहिरोको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dirty="0" err="1">
                <a:latin typeface="Kokila" panose="020B0604020202020204" pitchFamily="34" charset="0"/>
                <a:cs typeface="Kokila" panose="020B0604020202020204" pitchFamily="34" charset="0"/>
              </a:rPr>
              <a:t>जोखिम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dirty="0" err="1">
                <a:latin typeface="Kokila" panose="020B0604020202020204" pitchFamily="34" charset="0"/>
                <a:cs typeface="Kokila" panose="020B0604020202020204" pitchFamily="34" charset="0"/>
              </a:rPr>
              <a:t>क्षेत्र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dirty="0" err="1">
                <a:latin typeface="Kokila" panose="020B0604020202020204" pitchFamily="34" charset="0"/>
                <a:cs typeface="Kokila" panose="020B0604020202020204" pitchFamily="34" charset="0"/>
              </a:rPr>
              <a:t>नक्शाङ्कन</a:t>
            </a:r>
            <a:endParaRPr lang="en-US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3DDCE-0F4A-1A20-B68A-A97D28D1B924}"/>
              </a:ext>
            </a:extLst>
          </p:cNvPr>
          <p:cNvSpPr txBox="1"/>
          <p:nvPr/>
        </p:nvSpPr>
        <p:spPr>
          <a:xfrm>
            <a:off x="6261370" y="62024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Preeti" pitchFamily="2" charset="0"/>
                <a:cs typeface="Kokila" panose="020B0604020202020204" pitchFamily="34" charset="0"/>
              </a:rPr>
              <a:t>&gt;f]</a:t>
            </a:r>
            <a:r>
              <a:rPr lang="en-US" sz="1800" dirty="0" err="1">
                <a:latin typeface="Preeti" pitchFamily="2" charset="0"/>
                <a:cs typeface="Kokila" panose="020B0604020202020204" pitchFamily="34" charset="0"/>
              </a:rPr>
              <a:t>tM</a:t>
            </a:r>
            <a:r>
              <a:rPr lang="en-US" sz="18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1800" dirty="0" err="1">
                <a:latin typeface="Preeti" pitchFamily="2" charset="0"/>
                <a:cs typeface="Kokila" panose="020B0604020202020204" pitchFamily="34" charset="0"/>
              </a:rPr>
              <a:t>hn</a:t>
            </a:r>
            <a:r>
              <a:rPr lang="en-US" sz="18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1800" dirty="0" err="1">
                <a:latin typeface="Preeti" pitchFamily="2" charset="0"/>
                <a:cs typeface="Kokila" panose="020B0604020202020204" pitchFamily="34" charset="0"/>
              </a:rPr>
              <a:t>tyf</a:t>
            </a:r>
            <a:r>
              <a:rPr lang="en-US" sz="18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1800" dirty="0" err="1">
                <a:latin typeface="Preeti" pitchFamily="2" charset="0"/>
                <a:cs typeface="Kokila" panose="020B0604020202020204" pitchFamily="34" charset="0"/>
              </a:rPr>
              <a:t>df</a:t>
            </a:r>
            <a:r>
              <a:rPr lang="en-US" sz="1800" dirty="0">
                <a:latin typeface="Preeti" pitchFamily="2" charset="0"/>
                <a:cs typeface="Kokila" panose="020B0604020202020204" pitchFamily="34" charset="0"/>
              </a:rPr>
              <a:t>};d lj1fg </a:t>
            </a:r>
            <a:r>
              <a:rPr lang="en-US" sz="1800" dirty="0" err="1">
                <a:latin typeface="Preeti" pitchFamily="2" charset="0"/>
                <a:cs typeface="Kokila" panose="020B0604020202020204" pitchFamily="34" charset="0"/>
              </a:rPr>
              <a:t>ljefu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>
            <a:spLocks noGrp="1"/>
          </p:cNvSpPr>
          <p:nvPr>
            <p:ph type="title"/>
          </p:nvPr>
        </p:nvSpPr>
        <p:spPr>
          <a:xfrm>
            <a:off x="838200" y="86758"/>
            <a:ext cx="105156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buClr>
                <a:schemeClr val="dk1"/>
              </a:buClr>
              <a:buSzPts val="3300"/>
            </a:pP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बाढी पूर्वानुमान बुलेटिन</a:t>
            </a:r>
            <a:endParaRPr sz="3200" b="1" dirty="0">
              <a:solidFill>
                <a:srgbClr val="C00000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129" y="1074702"/>
            <a:ext cx="4154876" cy="537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921" y="866987"/>
            <a:ext cx="4315383" cy="558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8"/>
          <p:cNvSpPr txBox="1"/>
          <p:nvPr/>
        </p:nvSpPr>
        <p:spPr>
          <a:xfrm>
            <a:off x="4849697" y="2149405"/>
            <a:ext cx="1698979" cy="64633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e-NP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३ दिनको बाढी पुर्वानुमान – १० ठुला नदीहरूका २३ केन्द्रमा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18"/>
          <p:cNvSpPr/>
          <p:nvPr/>
        </p:nvSpPr>
        <p:spPr>
          <a:xfrm>
            <a:off x="966319" y="2149404"/>
            <a:ext cx="3883379" cy="2989299"/>
          </a:xfrm>
          <a:prstGeom prst="rect">
            <a:avLst/>
          </a:prstGeom>
          <a:noFill/>
          <a:ln w="25400" cap="flat" cmpd="sng">
            <a:solidFill>
              <a:srgbClr val="38562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5898451" y="921399"/>
            <a:ext cx="1698979" cy="738664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e-NP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२४ घण्टे जिल्लागत flash flood जोखिम पूर्वानुमान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18"/>
          <p:cNvSpPr/>
          <p:nvPr/>
        </p:nvSpPr>
        <p:spPr>
          <a:xfrm>
            <a:off x="7021689" y="1467555"/>
            <a:ext cx="3996273" cy="2135859"/>
          </a:xfrm>
          <a:prstGeom prst="rect">
            <a:avLst/>
          </a:prstGeom>
          <a:noFill/>
          <a:ln w="25400" cap="flat" cmpd="sng">
            <a:solidFill>
              <a:srgbClr val="38562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5268525" y="5077403"/>
            <a:ext cx="1698979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e-NP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Extended Forecast विशेष पूर्वानुमान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6922347" y="4826678"/>
            <a:ext cx="4194956" cy="390821"/>
          </a:xfrm>
          <a:prstGeom prst="rect">
            <a:avLst/>
          </a:prstGeom>
          <a:noFill/>
          <a:ln w="25400" cap="flat" cmpd="sng">
            <a:solidFill>
              <a:srgbClr val="38562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 txBox="1"/>
          <p:nvPr/>
        </p:nvSpPr>
        <p:spPr>
          <a:xfrm>
            <a:off x="5322709" y="4113334"/>
            <a:ext cx="1698979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e-NP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सरोकारवालाको लागि परामर्श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6922347" y="3758748"/>
            <a:ext cx="4194956" cy="964523"/>
          </a:xfrm>
          <a:prstGeom prst="rect">
            <a:avLst/>
          </a:prstGeom>
          <a:noFill/>
          <a:ln w="25400" cap="flat" cmpd="sng">
            <a:solidFill>
              <a:srgbClr val="38562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9EEBC4-1DA0-AB1A-794D-DBCA4A65EC42}"/>
              </a:ext>
            </a:extLst>
          </p:cNvPr>
          <p:cNvSpPr txBox="1"/>
          <p:nvPr/>
        </p:nvSpPr>
        <p:spPr>
          <a:xfrm>
            <a:off x="383685" y="504704"/>
            <a:ext cx="9903315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e-NP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बिषयसूची </a:t>
            </a:r>
            <a:endParaRPr lang="en-US" sz="32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8C111-6483-9AF0-F2DC-EF3A1554024B}"/>
              </a:ext>
            </a:extLst>
          </p:cNvPr>
          <p:cNvSpPr txBox="1"/>
          <p:nvPr/>
        </p:nvSpPr>
        <p:spPr>
          <a:xfrm>
            <a:off x="3228806" y="6261381"/>
            <a:ext cx="2273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Arial" panose="020B0604020202020204" pitchFamily="34" charset="0"/>
              </a:rPr>
              <a:t>Dodhara Chandani Municipality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85089-8342-037C-D3EC-9E42A99F8852}"/>
              </a:ext>
            </a:extLst>
          </p:cNvPr>
          <p:cNvSpPr txBox="1"/>
          <p:nvPr/>
        </p:nvSpPr>
        <p:spPr>
          <a:xfrm>
            <a:off x="633333" y="1426776"/>
            <a:ext cx="109090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खण्ड १ : मनसुनजन्य विपद जोखिम तथा प्रभाब आंकलन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मनसुनजन्य बिपद् जोखिमको अवस्था विश्लेषण </a:t>
            </a:r>
            <a:endParaRPr lang="en-US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मनसुनजन्य विपद २०८० समिक्षा र सिकाई  (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Pre-monsoon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र 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Post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Monsoon)</a:t>
            </a:r>
            <a:endParaRPr lang="ne-NP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विपद पूर्वतयारी तथा प्रतिकार्य सम्बन्धी मुख्य जिम्मेवारी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e-NP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खण्ड २: बिषयगत क्षेत्रको मुन्सुन पूर्वतयारी तथा प्रतिकार्य कार्ययोजना </a:t>
            </a:r>
          </a:p>
          <a:p>
            <a:endParaRPr lang="ne-NP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खण्ड ३: अनूसुचीहरु </a:t>
            </a:r>
          </a:p>
          <a:p>
            <a:endParaRPr lang="ne-NP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6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440"/>
            <a:ext cx="10363200" cy="78786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Preeti" pitchFamily="2" charset="0"/>
                <a:cs typeface="Kokila" panose="020B0604020202020204" pitchFamily="34" charset="0"/>
              </a:rPr>
              <a:t>d'Vo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  <a:cs typeface="Kokila" panose="020B0604020202020204" pitchFamily="34" charset="0"/>
              </a:rPr>
              <a:t>kIfx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  <a:cs typeface="Kokila" panose="020B0604020202020204" pitchFamily="34" charset="0"/>
              </a:rPr>
              <a:t>?</a:t>
            </a:r>
            <a:endParaRPr lang="en-US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8243"/>
            <a:ext cx="11866651" cy="587963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cfjZos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sfo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{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ljlw</a:t>
            </a:r>
            <a:r>
              <a:rPr lang="ne-NP" sz="3200" b="1" dirty="0">
                <a:latin typeface="Preeti" pitchFamily="2" charset="0"/>
                <a:cs typeface="Kokila" panose="020B0604020202020204" pitchFamily="34" charset="0"/>
              </a:rPr>
              <a:t>, आपतकालीन संचालन केन्द्र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EOC</a:t>
            </a:r>
            <a:endParaRPr lang="en-US" sz="3200" dirty="0">
              <a:latin typeface="Preeti" pitchFamily="2" charset="0"/>
              <a:cs typeface="Kokila" panose="020B0604020202020204" pitchFamily="34" charset="0"/>
            </a:endParaRPr>
          </a:p>
          <a:p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k"j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{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tof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/L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/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k|ltsfo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{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df</a:t>
            </a:r>
            <a:r>
              <a:rPr lang="ne-NP" sz="32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ljleGg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;/f]sf/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jfnfx?nfO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{ 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;+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nUgtf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/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lhDd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]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jf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/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agfpg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' kg]{ . </a:t>
            </a:r>
          </a:p>
          <a:p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ljkb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\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kf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]6{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n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sf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] 8f6f OG6«Ldf 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: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yfgLo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txsf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]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kx'Fr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a9fpb}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hfg'kg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]{ 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Kokila" panose="020B0604020202020204" pitchFamily="34" charset="0"/>
              </a:rPr>
              <a:t>(GODAM, Volunteers, Resources/Capacity)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k"j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{;'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rgf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k|0ffnL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sf] :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yfkgf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tyf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lgoldt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8f6f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cBfjlws</a:t>
            </a:r>
            <a:r>
              <a:rPr lang="ne-NP" sz="32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ugf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{n] o:tf k|0ffnL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yk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;'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wf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/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x'b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}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hfg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] . </a:t>
            </a:r>
            <a:endParaRPr lang="ne-NP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en-US" sz="1800" b="1" dirty="0"/>
              <a:t>DHM</a:t>
            </a:r>
            <a:r>
              <a:rPr lang="en-US" sz="1800" dirty="0"/>
              <a:t> 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n]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k|b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]z ;/sf/;Fu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lgoldt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?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kdf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;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xsfo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{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Pjd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\ ;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dGjo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ug{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cfjZos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.</a:t>
            </a:r>
          </a:p>
          <a:p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sfg"g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, ;+: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yfut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;+/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rgf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/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gLltut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Joj:yf</a:t>
            </a:r>
            <a:endParaRPr lang="en-US" sz="3200" b="1" dirty="0">
              <a:latin typeface="Preeti" pitchFamily="2" charset="0"/>
              <a:cs typeface="Kokila" panose="020B0604020202020204" pitchFamily="34" charset="0"/>
            </a:endParaRPr>
          </a:p>
          <a:p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;/sf/L, ;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d'bflos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/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gLlh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If]q 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;fem]bf/L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sfo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{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qmd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k|efjsf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/L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x'g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] /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ljsf;df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ljkb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\ ;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fy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}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hnjfo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'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cg's'ngnfO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{ </a:t>
            </a:r>
            <a:r>
              <a:rPr lang="en-US" sz="3200" b="1" dirty="0" err="1">
                <a:latin typeface="Preeti" pitchFamily="2" charset="0"/>
                <a:cs typeface="Kokila" panose="020B0604020202020204" pitchFamily="34" charset="0"/>
              </a:rPr>
              <a:t>d"nk|jflxs</a:t>
            </a:r>
            <a:r>
              <a:rPr lang="en-US" sz="3200" b="1" dirty="0">
                <a:latin typeface="Preeti" pitchFamily="2" charset="0"/>
                <a:cs typeface="Kokila" panose="020B0604020202020204" pitchFamily="34" charset="0"/>
              </a:rPr>
              <a:t>/0f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ubf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{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ljsf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;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bLuf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] </a:t>
            </a:r>
            <a:r>
              <a:rPr lang="en-US" sz="3200" dirty="0" err="1">
                <a:latin typeface="Preeti" pitchFamily="2" charset="0"/>
                <a:cs typeface="Kokila" panose="020B0604020202020204" pitchFamily="34" charset="0"/>
              </a:rPr>
              <a:t>x'g</a:t>
            </a:r>
            <a:r>
              <a:rPr lang="en-US" sz="3200" dirty="0">
                <a:latin typeface="Preeti" pitchFamily="2" charset="0"/>
                <a:cs typeface="Kokila" panose="020B0604020202020204" pitchFamily="34" charset="0"/>
              </a:rPr>
              <a:t>] .</a:t>
            </a:r>
          </a:p>
        </p:txBody>
      </p:sp>
    </p:spTree>
    <p:extLst>
      <p:ext uri="{BB962C8B-B14F-4D97-AF65-F5344CB8AC3E}">
        <p14:creationId xmlns:p14="http://schemas.microsoft.com/office/powerpoint/2010/main" val="2121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420"/>
          <a:stretch/>
        </p:blipFill>
        <p:spPr>
          <a:xfrm>
            <a:off x="0" y="-1"/>
            <a:ext cx="12192000" cy="423672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" name="Rectangle 4"/>
          <p:cNvSpPr/>
          <p:nvPr/>
        </p:nvSpPr>
        <p:spPr>
          <a:xfrm>
            <a:off x="4755729" y="1572289"/>
            <a:ext cx="26805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aness" panose="00000400000000000000" pitchFamily="2" charset="0"/>
              </a:rPr>
              <a:t>wGojfb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A72CF-3ADF-DB51-EB60-DBDC3D9B4CB2}"/>
              </a:ext>
            </a:extLst>
          </p:cNvPr>
          <p:cNvSpPr txBox="1">
            <a:spLocks/>
          </p:cNvSpPr>
          <p:nvPr/>
        </p:nvSpPr>
        <p:spPr>
          <a:xfrm>
            <a:off x="4180840" y="6176963"/>
            <a:ext cx="440436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https://ihrr.org.np       +977 9851229289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580C5-77C6-6544-DF28-93C14A9A7B8E}"/>
              </a:ext>
            </a:extLst>
          </p:cNvPr>
          <p:cNvSpPr/>
          <p:nvPr/>
        </p:nvSpPr>
        <p:spPr>
          <a:xfrm>
            <a:off x="0" y="4236720"/>
            <a:ext cx="12192000" cy="2621280"/>
          </a:xfrm>
          <a:prstGeom prst="rect">
            <a:avLst/>
          </a:prstGeom>
          <a:solidFill>
            <a:srgbClr val="EC5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0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9EEBC4-1DA0-AB1A-794D-DBCA4A65EC42}"/>
              </a:ext>
            </a:extLst>
          </p:cNvPr>
          <p:cNvSpPr txBox="1"/>
          <p:nvPr/>
        </p:nvSpPr>
        <p:spPr>
          <a:xfrm>
            <a:off x="383686" y="504704"/>
            <a:ext cx="616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विपद् जोखिम न्यूनीकरण </a:t>
            </a:r>
            <a:endParaRPr lang="en-US" sz="3600" b="1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17E311-D662-7496-D6D7-4684E753CF8C}"/>
              </a:ext>
            </a:extLst>
          </p:cNvPr>
          <p:cNvGrpSpPr/>
          <p:nvPr/>
        </p:nvGrpSpPr>
        <p:grpSpPr>
          <a:xfrm>
            <a:off x="1608881" y="1208906"/>
            <a:ext cx="9161190" cy="5628536"/>
            <a:chOff x="2308414" y="1151035"/>
            <a:chExt cx="8433742" cy="5181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C8298E-5BD6-2E2C-7401-B325684CE571}"/>
                </a:ext>
              </a:extLst>
            </p:cNvPr>
            <p:cNvSpPr/>
            <p:nvPr/>
          </p:nvSpPr>
          <p:spPr>
            <a:xfrm>
              <a:off x="2630347" y="1836835"/>
              <a:ext cx="1676400" cy="449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247988-D46D-7D33-1B12-81A0D8A8EA81}"/>
                </a:ext>
              </a:extLst>
            </p:cNvPr>
            <p:cNvSpPr/>
            <p:nvPr/>
          </p:nvSpPr>
          <p:spPr>
            <a:xfrm>
              <a:off x="4611547" y="1836835"/>
              <a:ext cx="1676400" cy="449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828A55-8097-7236-7EC2-5848E0F18DF3}"/>
                </a:ext>
              </a:extLst>
            </p:cNvPr>
            <p:cNvSpPr/>
            <p:nvPr/>
          </p:nvSpPr>
          <p:spPr>
            <a:xfrm>
              <a:off x="6686309" y="1836835"/>
              <a:ext cx="1676400" cy="449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6CAC88-A2A4-03A0-0100-AF00AA0EEF72}"/>
                </a:ext>
              </a:extLst>
            </p:cNvPr>
            <p:cNvSpPr/>
            <p:nvPr/>
          </p:nvSpPr>
          <p:spPr>
            <a:xfrm>
              <a:off x="8667509" y="1836835"/>
              <a:ext cx="1676400" cy="449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D33E7E-8C5F-6A31-7953-C7361AC70D79}"/>
                </a:ext>
              </a:extLst>
            </p:cNvPr>
            <p:cNvSpPr txBox="1"/>
            <p:nvPr/>
          </p:nvSpPr>
          <p:spPr>
            <a:xfrm>
              <a:off x="8429635" y="1210080"/>
              <a:ext cx="23125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स्तम्भ ४</a:t>
              </a:r>
              <a:r>
                <a:rPr lang="ne-NP" b="1" dirty="0"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प्रतिकार्यको लागि तयारि</a:t>
              </a:r>
              <a:endParaRPr lang="en-US" b="1" dirty="0"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7EC74A-6EA1-77B3-8372-2F99CF0BFD54}"/>
                </a:ext>
              </a:extLst>
            </p:cNvPr>
            <p:cNvSpPr txBox="1"/>
            <p:nvPr/>
          </p:nvSpPr>
          <p:spPr>
            <a:xfrm>
              <a:off x="6677036" y="1176981"/>
              <a:ext cx="15407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स्तम्भ ३</a:t>
              </a:r>
              <a:r>
                <a:rPr lang="ne-NP" b="1" dirty="0"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स्तम्भ पुर्व सूचना संचार र प्रवाह</a:t>
              </a:r>
              <a:endParaRPr lang="en-US" sz="1800" b="1" dirty="0"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C57014-2FE9-DCC5-23BA-1CD3B2D48E7D}"/>
                </a:ext>
              </a:extLst>
            </p:cNvPr>
            <p:cNvSpPr txBox="1"/>
            <p:nvPr/>
          </p:nvSpPr>
          <p:spPr>
            <a:xfrm>
              <a:off x="4450103" y="1151035"/>
              <a:ext cx="21832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स्तम्भ </a:t>
              </a:r>
              <a:r>
                <a:rPr lang="ne-NP" b="1" dirty="0">
                  <a:latin typeface="Kokila" panose="020B0604020202020204" pitchFamily="34" charset="0"/>
                  <a:cs typeface="Kokila" panose="020B0604020202020204" pitchFamily="34" charset="0"/>
                </a:rPr>
                <a:t>२: </a:t>
              </a:r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 प्रकोपको गहन अवलोकन र निरन्तर अनुगमन</a:t>
              </a:r>
              <a:endParaRPr lang="en-US" b="1" dirty="0"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99039F-EB8B-49BD-9EDD-FCD5FF64BA6D}"/>
                </a:ext>
              </a:extLst>
            </p:cNvPr>
            <p:cNvSpPr txBox="1"/>
            <p:nvPr/>
          </p:nvSpPr>
          <p:spPr>
            <a:xfrm>
              <a:off x="2308414" y="1158620"/>
              <a:ext cx="21832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स्तम्भ १</a:t>
              </a:r>
              <a:r>
                <a:rPr lang="en-US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ne-NP" sz="1800" b="1" dirty="0">
                  <a:latin typeface="Kokila" panose="020B0604020202020204" pitchFamily="34" charset="0"/>
                  <a:cs typeface="Kokila" panose="020B0604020202020204" pitchFamily="34" charset="0"/>
                </a:rPr>
                <a:t> प्रकोप र जोखिमबारे ज्ञान संकलन र विश्लेषण</a:t>
              </a:r>
              <a:endParaRPr lang="en-US" sz="1800" b="1" dirty="0"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34ED40-835D-79FD-6B62-3FA7E1B7A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910" y="2010855"/>
              <a:ext cx="1153421" cy="11213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C0DDF8-30F9-9D0E-B7E1-25F07091B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7445" y="5332120"/>
              <a:ext cx="892943" cy="724008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AF74EAA-945B-1DC4-43A2-C945215E3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550" y="2146074"/>
              <a:ext cx="986161" cy="986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95C69833-07FA-617F-6D0E-E0FA9D79A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630" y="3703735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E03079D2-143A-3CCC-BEB7-AE51B87C9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647" y="3818035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B2F4511A-CF14-EDC4-EBFE-F59A0EF41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442" y="2265419"/>
              <a:ext cx="927505" cy="81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403FDF87-9695-8223-B182-23B536F06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171" y="3651329"/>
              <a:ext cx="901295" cy="90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B57A56CB-2357-3AF6-0661-162C35149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5249" y="2156362"/>
              <a:ext cx="901295" cy="90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DAEA6360-51CD-6462-F2CB-247EC94BD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5249" y="3672694"/>
              <a:ext cx="793041" cy="79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D45C3F70-7C80-E3CC-591A-1D1292FA1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213" y="5248472"/>
              <a:ext cx="819231" cy="81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9B1FB22D-950D-0228-7F6E-38F5EC018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710" y="5187413"/>
              <a:ext cx="868715" cy="868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>
              <a:extLst>
                <a:ext uri="{FF2B5EF4-FFF2-40B4-BE49-F238E27FC236}">
                  <a16:creationId xmlns:a16="http://schemas.microsoft.com/office/drawing/2014/main" id="{CEA31E7E-ADF7-E372-CA3B-F27F80BED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9059" y="5265835"/>
              <a:ext cx="819231" cy="81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095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05811-7B1E-8394-8454-ECA57E05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998"/>
            <a:ext cx="12192000" cy="61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4" y="1238491"/>
            <a:ext cx="10577900" cy="561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405C2-DA89-5B75-6EA2-C395606608F2}"/>
              </a:ext>
            </a:extLst>
          </p:cNvPr>
          <p:cNvSpPr txBox="1"/>
          <p:nvPr/>
        </p:nvSpPr>
        <p:spPr>
          <a:xfrm>
            <a:off x="383686" y="504704"/>
            <a:ext cx="616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Advancements in Forecast Science</a:t>
            </a:r>
          </a:p>
        </p:txBody>
      </p:sp>
    </p:spTree>
    <p:extLst>
      <p:ext uri="{BB962C8B-B14F-4D97-AF65-F5344CB8AC3E}">
        <p14:creationId xmlns:p14="http://schemas.microsoft.com/office/powerpoint/2010/main" val="154073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EAAD7-8CD7-7F60-6827-54FE547F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78" y="1084124"/>
            <a:ext cx="9443256" cy="5773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48F27-3871-1489-B652-FF4B89EFDCF1}"/>
              </a:ext>
            </a:extLst>
          </p:cNvPr>
          <p:cNvSpPr txBox="1"/>
          <p:nvPr/>
        </p:nvSpPr>
        <p:spPr>
          <a:xfrm>
            <a:off x="383685" y="504704"/>
            <a:ext cx="749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Near real time Observations from DHM</a:t>
            </a:r>
          </a:p>
        </p:txBody>
      </p:sp>
    </p:spTree>
    <p:extLst>
      <p:ext uri="{BB962C8B-B14F-4D97-AF65-F5344CB8AC3E}">
        <p14:creationId xmlns:p14="http://schemas.microsoft.com/office/powerpoint/2010/main" val="287551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6A7DEBB7-4656-1153-72FF-0424CF85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0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A3DD4-D8C3-4799-64E6-DB6468B0D940}"/>
              </a:ext>
            </a:extLst>
          </p:cNvPr>
          <p:cNvSpPr txBox="1"/>
          <p:nvPr/>
        </p:nvSpPr>
        <p:spPr>
          <a:xfrm>
            <a:off x="7445416" y="1326227"/>
            <a:ext cx="41524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basis of normal onset and withdrawal of monsoon, the duration of monsoon is 112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Shortest monsoon duration: </a:t>
            </a:r>
            <a:r>
              <a:rPr lang="en-US" dirty="0"/>
              <a:t>73 days in 1979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Longest Monsoon Duration: </a:t>
            </a:r>
            <a:r>
              <a:rPr lang="en-US" dirty="0"/>
              <a:t>130 days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Monsoon from </a:t>
            </a:r>
            <a:r>
              <a:rPr lang="en-US" dirty="0" err="1"/>
              <a:t>Koshi</a:t>
            </a:r>
            <a:r>
              <a:rPr lang="en-US" dirty="0"/>
              <a:t> Province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5BA46-67B6-C8F5-21C8-1DE759BC30BE}"/>
              </a:ext>
            </a:extLst>
          </p:cNvPr>
          <p:cNvSpPr txBox="1"/>
          <p:nvPr/>
        </p:nvSpPr>
        <p:spPr>
          <a:xfrm>
            <a:off x="8209346" y="6499713"/>
            <a:ext cx="3758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Climate Division (Climate Analysis Section), DHM</a:t>
            </a:r>
          </a:p>
        </p:txBody>
      </p:sp>
    </p:spTree>
    <p:extLst>
      <p:ext uri="{BB962C8B-B14F-4D97-AF65-F5344CB8AC3E}">
        <p14:creationId xmlns:p14="http://schemas.microsoft.com/office/powerpoint/2010/main" val="99285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72599-C4BC-9786-2188-44386327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" y="300940"/>
            <a:ext cx="6261904" cy="3175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CAE9C-56FE-F622-D027-FC79AC74D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8" y="3429000"/>
            <a:ext cx="6077887" cy="3005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4CDCA-39FE-F1E6-B085-C52550BE2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7" y="300940"/>
            <a:ext cx="5848343" cy="6094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DB201F-CA92-F49A-D03E-CA507A465552}"/>
              </a:ext>
            </a:extLst>
          </p:cNvPr>
          <p:cNvSpPr txBox="1"/>
          <p:nvPr/>
        </p:nvSpPr>
        <p:spPr>
          <a:xfrm>
            <a:off x="8209346" y="6499713"/>
            <a:ext cx="3758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Climate Division (Climate Analysis Section), DHM</a:t>
            </a:r>
          </a:p>
        </p:txBody>
      </p:sp>
    </p:spTree>
    <p:extLst>
      <p:ext uri="{BB962C8B-B14F-4D97-AF65-F5344CB8AC3E}">
        <p14:creationId xmlns:p14="http://schemas.microsoft.com/office/powerpoint/2010/main" val="229671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1067</Words>
  <Application>Microsoft Office PowerPoint</Application>
  <PresentationFormat>Widescreen</PresentationFormat>
  <Paragraphs>133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Calibri Light</vt:lpstr>
      <vt:lpstr>Ganess</vt:lpstr>
      <vt:lpstr>Gill Sans MT</vt:lpstr>
      <vt:lpstr>Inter</vt:lpstr>
      <vt:lpstr>Kokila</vt:lpstr>
      <vt:lpstr>Montserrat</vt:lpstr>
      <vt:lpstr>Open Sans</vt:lpstr>
      <vt:lpstr>Preeti</vt:lpstr>
      <vt:lpstr>Roboto</vt:lpstr>
      <vt:lpstr>Times New Roman</vt:lpstr>
      <vt:lpstr>Tw Cen MT</vt:lpstr>
      <vt:lpstr>YAE5fPSY9qM 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Flood and landslide triggered by incessant rainfall in Taplejung, Sankhuwasabha and Panchthar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पूर्वकार्यका लागी ट्रिगरहरु</vt:lpstr>
      <vt:lpstr>PowerPoint Presentation</vt:lpstr>
      <vt:lpstr>PowerPoint Presentation</vt:lpstr>
      <vt:lpstr>PowerPoint Presentation</vt:lpstr>
      <vt:lpstr>पूर्वसूचना सम्प्रेषण</vt:lpstr>
      <vt:lpstr>बाढी पूर्वानुमान बुलेटिन</vt:lpstr>
      <vt:lpstr>PowerPoint Presentation</vt:lpstr>
      <vt:lpstr>d'Vo kIfx?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 Gautam</dc:creator>
  <cp:lastModifiedBy>Suraj Gautam</cp:lastModifiedBy>
  <cp:revision>89</cp:revision>
  <dcterms:created xsi:type="dcterms:W3CDTF">2024-05-08T17:59:48Z</dcterms:created>
  <dcterms:modified xsi:type="dcterms:W3CDTF">2024-05-12T04:00:50Z</dcterms:modified>
</cp:coreProperties>
</file>